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9" r:id="rId5"/>
    <p:sldId id="269" r:id="rId6"/>
    <p:sldId id="265" r:id="rId7"/>
    <p:sldId id="266" r:id="rId8"/>
    <p:sldId id="262" r:id="rId9"/>
    <p:sldId id="268" r:id="rId10"/>
    <p:sldId id="267" r:id="rId11"/>
    <p:sldId id="270" r:id="rId12"/>
    <p:sldId id="277" r:id="rId13"/>
    <p:sldId id="276" r:id="rId14"/>
    <p:sldId id="273" r:id="rId15"/>
    <p:sldId id="278" r:id="rId16"/>
    <p:sldId id="279" r:id="rId17"/>
    <p:sldId id="280" r:id="rId18"/>
    <p:sldId id="274" r:id="rId19"/>
    <p:sldId id="271" r:id="rId20"/>
    <p:sldId id="281" r:id="rId21"/>
    <p:sldId id="272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0BA5"/>
    <a:srgbClr val="33CC33"/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pree.io/forms/xleazagg/settings" TargetMode="External"/><Relationship Id="rId2" Type="http://schemas.openxmlformats.org/officeDocument/2006/relationships/hyperlink" Target="https://dashboard.collect.chat/workspace/60e5fc7d0ac71735ab58e48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s.app/feed/B7l0314qnxtbTkhT/embed" TargetMode="External"/><Relationship Id="rId5" Type="http://schemas.openxmlformats.org/officeDocument/2006/relationships/hyperlink" Target="https://insideclimatenews.org/" TargetMode="External"/><Relationship Id="rId4" Type="http://schemas.openxmlformats.org/officeDocument/2006/relationships/hyperlink" Target="https://openweathermap.org/ap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hyperlink" Target="https://drive.google.com/file/d/1Z_KUC0-vQ1TnntEXDlKiqaMhEz4QqLuK/view?usp=sharing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help.netlify.app/" TargetMode="External"/><Relationship Id="rId2" Type="http://schemas.openxmlformats.org/officeDocument/2006/relationships/hyperlink" Target="https://github.com/Green-Help/Green-Hel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rAqIU7ljJqpFRVODvEIa1ARBcSxdVhbS?usp=shari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60" y="1330832"/>
            <a:ext cx="5691690" cy="1208087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33CC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Green Help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06355" y="2617323"/>
            <a:ext cx="4938397" cy="932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>
                <a:solidFill>
                  <a:schemeClr val="accent2"/>
                </a:solidFill>
                <a:latin typeface="Segoe UI"/>
                <a:cs typeface="Segoe UI"/>
              </a:rPr>
              <a:t>- A Multi-Dimensional Project to tackle Environmental Problems</a:t>
            </a:r>
          </a:p>
        </p:txBody>
      </p:sp>
      <p:grpSp>
        <p:nvGrpSpPr>
          <p:cNvPr id="2" name="Group 1" descr="circles connected by lines">
            <a:extLst>
              <a:ext uri="{FF2B5EF4-FFF2-40B4-BE49-F238E27FC236}">
                <a16:creationId xmlns:a16="http://schemas.microsoft.com/office/drawing/2014/main" id="{698A0E4F-CFB4-48D6-8D5D-D7F7DD3198A1}"/>
              </a:ext>
            </a:extLst>
          </p:cNvPr>
          <p:cNvGrpSpPr/>
          <p:nvPr/>
        </p:nvGrpSpPr>
        <p:grpSpPr>
          <a:xfrm>
            <a:off x="7006747" y="1716932"/>
            <a:ext cx="4400138" cy="4853637"/>
            <a:chOff x="6514296" y="1031132"/>
            <a:chExt cx="4400138" cy="4853637"/>
          </a:xfrm>
        </p:grpSpPr>
        <p:cxnSp>
          <p:nvCxnSpPr>
            <p:cNvPr id="8" name="Straight Connector 7" descr="straight line">
              <a:extLst>
                <a:ext uri="{FF2B5EF4-FFF2-40B4-BE49-F238E27FC236}">
                  <a16:creationId xmlns:a16="http://schemas.microsoft.com/office/drawing/2014/main" id="{C765D672-336B-734D-801A-36CBB0354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774" y="3343275"/>
              <a:ext cx="1915324" cy="2064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 descr="straight line">
              <a:extLst>
                <a:ext uri="{FF2B5EF4-FFF2-40B4-BE49-F238E27FC236}">
                  <a16:creationId xmlns:a16="http://schemas.microsoft.com/office/drawing/2014/main" id="{89008531-943E-8C42-82ED-72460A2D10A4}"/>
                </a:ext>
              </a:extLst>
            </p:cNvPr>
            <p:cNvCxnSpPr>
              <a:cxnSpLocks/>
            </p:cNvCxnSpPr>
            <p:nvPr/>
          </p:nvCxnSpPr>
          <p:spPr>
            <a:xfrm>
              <a:off x="9708204" y="1960547"/>
              <a:ext cx="214008" cy="1055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 descr="oval shape">
              <a:extLst>
                <a:ext uri="{FF2B5EF4-FFF2-40B4-BE49-F238E27FC236}">
                  <a16:creationId xmlns:a16="http://schemas.microsoft.com/office/drawing/2014/main" id="{9A66A37A-7FB5-194C-B2F8-BB77745D65B0}"/>
                </a:ext>
              </a:extLst>
            </p:cNvPr>
            <p:cNvSpPr/>
            <p:nvPr/>
          </p:nvSpPr>
          <p:spPr>
            <a:xfrm>
              <a:off x="6514296" y="2488060"/>
              <a:ext cx="1303506" cy="13035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 descr="oval shape">
              <a:extLst>
                <a:ext uri="{FF2B5EF4-FFF2-40B4-BE49-F238E27FC236}">
                  <a16:creationId xmlns:a16="http://schemas.microsoft.com/office/drawing/2014/main" id="{9B093669-6BD2-2541-BF99-500AC2759CD6}"/>
                </a:ext>
              </a:extLst>
            </p:cNvPr>
            <p:cNvSpPr/>
            <p:nvPr/>
          </p:nvSpPr>
          <p:spPr>
            <a:xfrm>
              <a:off x="9144000" y="1031132"/>
              <a:ext cx="1031132" cy="1031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 descr="oval shape">
              <a:extLst>
                <a:ext uri="{FF2B5EF4-FFF2-40B4-BE49-F238E27FC236}">
                  <a16:creationId xmlns:a16="http://schemas.microsoft.com/office/drawing/2014/main" id="{EEB60046-7AC0-4C4A-9CA7-4DE66AF0F9E2}"/>
                </a:ext>
              </a:extLst>
            </p:cNvPr>
            <p:cNvSpPr/>
            <p:nvPr/>
          </p:nvSpPr>
          <p:spPr>
            <a:xfrm>
              <a:off x="8598544" y="5000016"/>
              <a:ext cx="884753" cy="8847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 descr="straight line">
              <a:extLst>
                <a:ext uri="{FF2B5EF4-FFF2-40B4-BE49-F238E27FC236}">
                  <a16:creationId xmlns:a16="http://schemas.microsoft.com/office/drawing/2014/main" id="{DC6AFA79-D8E3-E745-9969-5BF09667F3B4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9353728" y="4465840"/>
              <a:ext cx="501713" cy="6637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 descr="oval shape">
              <a:extLst>
                <a:ext uri="{FF2B5EF4-FFF2-40B4-BE49-F238E27FC236}">
                  <a16:creationId xmlns:a16="http://schemas.microsoft.com/office/drawing/2014/main" id="{398897D7-2466-E540-8D23-AD7AEA562812}"/>
                </a:ext>
              </a:extLst>
            </p:cNvPr>
            <p:cNvSpPr/>
            <p:nvPr/>
          </p:nvSpPr>
          <p:spPr>
            <a:xfrm>
              <a:off x="9144000" y="3015574"/>
              <a:ext cx="1770434" cy="177043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59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258DB-DC59-4AF9-B2DF-1B7BD5CD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Collecting Data from User</a:t>
            </a:r>
            <a:endParaRPr lang="en-IN" dirty="0"/>
          </a:p>
        </p:txBody>
      </p:sp>
      <p:grpSp>
        <p:nvGrpSpPr>
          <p:cNvPr id="4" name="Group 3" descr="circles connected by lines and text boxes">
            <a:extLst>
              <a:ext uri="{FF2B5EF4-FFF2-40B4-BE49-F238E27FC236}">
                <a16:creationId xmlns:a16="http://schemas.microsoft.com/office/drawing/2014/main" id="{2A6238D0-84A2-49B4-86C2-AA76DEEC0F07}"/>
              </a:ext>
            </a:extLst>
          </p:cNvPr>
          <p:cNvGrpSpPr/>
          <p:nvPr/>
        </p:nvGrpSpPr>
        <p:grpSpPr>
          <a:xfrm>
            <a:off x="1364967" y="1509110"/>
            <a:ext cx="7656261" cy="4918281"/>
            <a:chOff x="4314802" y="726065"/>
            <a:chExt cx="6939854" cy="52818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302635-088B-4D32-B0F5-826EC9316729}"/>
                </a:ext>
              </a:extLst>
            </p:cNvPr>
            <p:cNvSpPr/>
            <p:nvPr/>
          </p:nvSpPr>
          <p:spPr>
            <a:xfrm>
              <a:off x="4612818" y="2411204"/>
              <a:ext cx="1000125" cy="10001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CD9987-181D-4F1E-8790-F580F63218AE}"/>
                </a:ext>
              </a:extLst>
            </p:cNvPr>
            <p:cNvSpPr txBox="1"/>
            <p:nvPr/>
          </p:nvSpPr>
          <p:spPr>
            <a:xfrm>
              <a:off x="4314802" y="2597263"/>
              <a:ext cx="1596155" cy="628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User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212C8-E10D-4ABD-8112-F2416CC11B59}"/>
                </a:ext>
              </a:extLst>
            </p:cNvPr>
            <p:cNvSpPr txBox="1"/>
            <p:nvPr/>
          </p:nvSpPr>
          <p:spPr>
            <a:xfrm>
              <a:off x="9591472" y="5638602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10" name="Graphic 9" descr="Palette with solid fill">
              <a:extLst>
                <a:ext uri="{FF2B5EF4-FFF2-40B4-BE49-F238E27FC236}">
                  <a16:creationId xmlns:a16="http://schemas.microsoft.com/office/drawing/2014/main" id="{4DF81C94-8C0B-4747-B7BB-09317796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4408" y="4723234"/>
              <a:ext cx="734624" cy="734624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348334-5B15-4D8C-8B67-9C1186D90DC5}"/>
                </a:ext>
              </a:extLst>
            </p:cNvPr>
            <p:cNvSpPr/>
            <p:nvPr/>
          </p:nvSpPr>
          <p:spPr>
            <a:xfrm>
              <a:off x="7421143" y="726065"/>
              <a:ext cx="1000125" cy="1000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/>
            </a:p>
          </p:txBody>
        </p:sp>
        <p:sp>
          <p:nvSpPr>
            <p:cNvPr id="12" name="Oval 11" descr="oval shape">
              <a:extLst>
                <a:ext uri="{FF2B5EF4-FFF2-40B4-BE49-F238E27FC236}">
                  <a16:creationId xmlns:a16="http://schemas.microsoft.com/office/drawing/2014/main" id="{CD04FB8B-7943-40F7-AB64-E5A71C6A90A3}"/>
                </a:ext>
              </a:extLst>
            </p:cNvPr>
            <p:cNvSpPr/>
            <p:nvPr/>
          </p:nvSpPr>
          <p:spPr>
            <a:xfrm>
              <a:off x="9737942" y="2137777"/>
              <a:ext cx="1351629" cy="152364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46E9BA-2DAB-4BD3-8625-EAA1CAFC96FD}"/>
                </a:ext>
              </a:extLst>
            </p:cNvPr>
            <p:cNvSpPr txBox="1"/>
            <p:nvPr/>
          </p:nvSpPr>
          <p:spPr>
            <a:xfrm>
              <a:off x="9527114" y="2531156"/>
              <a:ext cx="1727542" cy="694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E-Mail / Application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6B7FAE-C8FC-4BB4-A445-16C1384C39B1}"/>
                </a:ext>
              </a:extLst>
            </p:cNvPr>
            <p:cNvSpPr/>
            <p:nvPr/>
          </p:nvSpPr>
          <p:spPr>
            <a:xfrm>
              <a:off x="7421143" y="4025669"/>
              <a:ext cx="1000125" cy="10001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188246-A232-4F07-8C10-EB259692CAE7}"/>
                </a:ext>
              </a:extLst>
            </p:cNvPr>
            <p:cNvSpPr txBox="1"/>
            <p:nvPr/>
          </p:nvSpPr>
          <p:spPr>
            <a:xfrm>
              <a:off x="7321765" y="1007811"/>
              <a:ext cx="1198880" cy="462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Chatbot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290CAA-663F-44C6-8EC0-F84E596078A7}"/>
                </a:ext>
              </a:extLst>
            </p:cNvPr>
            <p:cNvSpPr txBox="1"/>
            <p:nvPr/>
          </p:nvSpPr>
          <p:spPr>
            <a:xfrm>
              <a:off x="7127487" y="4244781"/>
              <a:ext cx="1608324" cy="561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Form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2A4A5-88B3-4715-9438-EB071739A573}"/>
              </a:ext>
            </a:extLst>
          </p:cNvPr>
          <p:cNvCxnSpPr>
            <a:cxnSpLocks/>
          </p:cNvCxnSpPr>
          <p:nvPr/>
        </p:nvCxnSpPr>
        <p:spPr>
          <a:xfrm flipV="1">
            <a:off x="3038851" y="2133598"/>
            <a:ext cx="1361393" cy="794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8FDE4C-67A3-4C3B-9878-AA5128BEF54E}"/>
              </a:ext>
            </a:extLst>
          </p:cNvPr>
          <p:cNvCxnSpPr>
            <a:cxnSpLocks/>
          </p:cNvCxnSpPr>
          <p:nvPr/>
        </p:nvCxnSpPr>
        <p:spPr>
          <a:xfrm>
            <a:off x="2908703" y="4223590"/>
            <a:ext cx="1437709" cy="70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DB512E-34F7-4E21-8F7C-EA9621E672CD}"/>
              </a:ext>
            </a:extLst>
          </p:cNvPr>
          <p:cNvCxnSpPr>
            <a:cxnSpLocks/>
          </p:cNvCxnSpPr>
          <p:nvPr/>
        </p:nvCxnSpPr>
        <p:spPr>
          <a:xfrm flipV="1">
            <a:off x="6096795" y="4242532"/>
            <a:ext cx="1251147" cy="81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A2BB8E-942E-4295-A80D-975D5784C421}"/>
              </a:ext>
            </a:extLst>
          </p:cNvPr>
          <p:cNvCxnSpPr>
            <a:cxnSpLocks/>
          </p:cNvCxnSpPr>
          <p:nvPr/>
        </p:nvCxnSpPr>
        <p:spPr>
          <a:xfrm>
            <a:off x="6024262" y="2153311"/>
            <a:ext cx="1437709" cy="70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6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A0DF02-A66E-4A54-A492-9DA8388D57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2100580"/>
            <a:ext cx="7073900" cy="4137660"/>
          </a:xfrm>
        </p:spPr>
        <p:txBody>
          <a:bodyPr/>
          <a:lstStyle/>
          <a:p>
            <a:r>
              <a:rPr lang="en-US" sz="2400" dirty="0"/>
              <a:t>Form work in the main page</a:t>
            </a:r>
          </a:p>
          <a:p>
            <a:r>
              <a:rPr lang="en-US" sz="2400" dirty="0"/>
              <a:t>Embedding of Weather News in the project, which in also includes air quality etc. </a:t>
            </a:r>
          </a:p>
          <a:p>
            <a:r>
              <a:rPr lang="en-US" sz="2400" dirty="0"/>
              <a:t>Designing work </a:t>
            </a:r>
          </a:p>
          <a:p>
            <a:r>
              <a:rPr lang="en-US" sz="2400" dirty="0"/>
              <a:t>Content, images, and links need to be updated</a:t>
            </a:r>
          </a:p>
          <a:p>
            <a:endParaRPr lang="en-US" sz="2400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9090E-F2ED-438A-8246-3DEEAB76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Ahead in Green Help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143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2534964-0FA0-4948-A642-A1E763F4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" y="579119"/>
            <a:ext cx="9147175" cy="660401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192325"/>
                </a:solidFill>
                <a:effectLst/>
                <a:latin typeface="Circular"/>
              </a:rPr>
              <a:t>FINAL REVIEW</a:t>
            </a:r>
            <a:endParaRPr lang="en-IN" sz="320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D2C120E-8AF6-46EA-BC4C-F5E7DD9A1E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1862" y="1765300"/>
            <a:ext cx="5844857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Completed Tasks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Frontend of the website is completed.</a:t>
            </a:r>
          </a:p>
          <a:p>
            <a:r>
              <a:rPr lang="en-US" sz="2000" dirty="0"/>
              <a:t>All forms linked with the data base.</a:t>
            </a:r>
          </a:p>
          <a:p>
            <a:r>
              <a:rPr lang="en-US" sz="2000" dirty="0"/>
              <a:t>News application has been embedded.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8581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CD1812-C48F-40E3-AAFE-06CE7CC6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93786CE-D8E0-4B4E-8C79-EC63AB0D11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0420" y="2009140"/>
            <a:ext cx="7205980" cy="3978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1) Frontend is made using HTML, CSS, JS.</a:t>
            </a:r>
          </a:p>
          <a:p>
            <a:pPr marL="0" indent="0">
              <a:buNone/>
            </a:pPr>
            <a:r>
              <a:rPr lang="en-US" sz="2400" dirty="0"/>
              <a:t>2) HTML form is made using Third-party application, wherein user responses are received via mail, and are stored in csv file and formspree application.</a:t>
            </a:r>
          </a:p>
          <a:p>
            <a:pPr marL="0" indent="0">
              <a:buNone/>
            </a:pPr>
            <a:r>
              <a:rPr lang="en-US" sz="2400" dirty="0"/>
              <a:t>3) insideclimatenews API has been used to automatically fetch the climate related news world wide.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450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BDDAD5-BC61-4C90-A7E2-A7CC43ACA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6020" y="1826260"/>
            <a:ext cx="7998460" cy="3977640"/>
          </a:xfrm>
        </p:spPr>
        <p:txBody>
          <a:bodyPr>
            <a:normAutofit/>
          </a:bodyPr>
          <a:lstStyle/>
          <a:p>
            <a:r>
              <a:rPr lang="en-US" sz="2000" b="1" dirty="0"/>
              <a:t>Chatbot</a:t>
            </a:r>
            <a:r>
              <a:rPr lang="en-US" sz="1600" dirty="0"/>
              <a:t> – collect chat  (</a:t>
            </a:r>
            <a:r>
              <a:rPr lang="en-US" sz="1600" dirty="0">
                <a:hlinkClick r:id="rId2"/>
              </a:rPr>
              <a:t>https://dashboard.collect.chat/workspace/60e5fc7d0ac71735ab58e48b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2000" b="1" dirty="0"/>
              <a:t>Html Form</a:t>
            </a:r>
            <a:r>
              <a:rPr lang="en-US" sz="1600" dirty="0"/>
              <a:t> - formspree  (</a:t>
            </a:r>
            <a:r>
              <a:rPr lang="en-US" sz="1600" dirty="0">
                <a:hlinkClick r:id="rId3"/>
              </a:rPr>
              <a:t>https://formspree.io/forms/xleazagg/settings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2000" b="1" dirty="0"/>
              <a:t>Weather Forecast</a:t>
            </a:r>
            <a:r>
              <a:rPr lang="en-US" sz="1600" dirty="0"/>
              <a:t> - openweathermap  (</a:t>
            </a:r>
            <a:r>
              <a:rPr lang="en-US" sz="1600" dirty="0">
                <a:hlinkClick r:id="rId4"/>
              </a:rPr>
              <a:t>https://openweathermap.org/api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2000" b="1" dirty="0"/>
              <a:t>Climate News</a:t>
            </a:r>
            <a:r>
              <a:rPr lang="en-US" sz="1600" dirty="0"/>
              <a:t> - insideclimatenews  (</a:t>
            </a:r>
            <a:r>
              <a:rPr lang="en-US" sz="1600" dirty="0">
                <a:hlinkClick r:id="rId5"/>
              </a:rPr>
              <a:t>https://insideclimatenews.org/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              RSS.app  (</a:t>
            </a:r>
            <a:r>
              <a:rPr lang="en-US" sz="1600" dirty="0">
                <a:hlinkClick r:id="rId6"/>
              </a:rPr>
              <a:t>https://rss.app/feed/B7l0314qnxtbTkhT/embed</a:t>
            </a:r>
            <a:r>
              <a:rPr lang="en-US" sz="1600" dirty="0"/>
              <a:t>)</a:t>
            </a:r>
            <a:endParaRPr lang="en-IN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93735D-1A74-444D-95DA-C0445BD8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of APIs used in the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137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9786A-D56C-45A1-B0EB-34DC153C3A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686" y="1382277"/>
            <a:ext cx="4178300" cy="23502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C0FA42-5221-4C83-8C4B-056D2077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Codes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8230F-1FB6-401D-B91D-784361C8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277"/>
            <a:ext cx="4178300" cy="2350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5CA85-C009-4169-A25B-997DD77D6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366" y="4077097"/>
            <a:ext cx="4178300" cy="2350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A860D3-9E86-437E-AEA1-FF15A8907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727" y="4077097"/>
            <a:ext cx="4178300" cy="23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2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1C448F-3F39-47CE-ABC8-4A25BA30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the project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CC456-4A3C-4400-A832-F8E6BAAB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644" y="1448911"/>
            <a:ext cx="4052976" cy="2279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2952E8-AD32-42CC-A2C1-045C9E703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47" t="3316"/>
          <a:stretch/>
        </p:blipFill>
        <p:spPr>
          <a:xfrm>
            <a:off x="6522719" y="3817746"/>
            <a:ext cx="4036061" cy="2897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38115-B3C3-4287-A4D8-386C8C15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" y="4166461"/>
            <a:ext cx="4531360" cy="25488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739B3B-7584-4546-9D5E-9FE01593E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219" y="1334600"/>
            <a:ext cx="4531358" cy="25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6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4a75091-6876-4137-8aff-3019144dfb8d">
            <a:hlinkClick r:id="" action="ppaction://media"/>
            <a:extLst>
              <a:ext uri="{FF2B5EF4-FFF2-40B4-BE49-F238E27FC236}">
                <a16:creationId xmlns:a16="http://schemas.microsoft.com/office/drawing/2014/main" id="{30EE6BDC-D570-4536-9527-EA4311F78BF5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3935" y="2089071"/>
            <a:ext cx="8919970" cy="42367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A76B0C-C40C-426B-B7CA-865821B8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CCEEB-A15F-4732-A58D-7B47B8496910}"/>
              </a:ext>
            </a:extLst>
          </p:cNvPr>
          <p:cNvSpPr txBox="1"/>
          <p:nvPr/>
        </p:nvSpPr>
        <p:spPr>
          <a:xfrm>
            <a:off x="1148080" y="1446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video drive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786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39A16-2FB8-4B39-BF9B-9D81784A83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8008620" cy="4828540"/>
          </a:xfrm>
        </p:spPr>
        <p:txBody>
          <a:bodyPr>
            <a:normAutofit/>
          </a:bodyPr>
          <a:lstStyle/>
          <a:p>
            <a:r>
              <a:rPr lang="en-US" sz="2800" dirty="0"/>
              <a:t>GitHub Repository Link - </a:t>
            </a:r>
            <a:r>
              <a:rPr lang="en-US" sz="2800" dirty="0">
                <a:hlinkClick r:id="rId2"/>
              </a:rPr>
              <a:t>https://github.com/Green-Help/Green-Help</a:t>
            </a:r>
            <a:endParaRPr lang="en-US" sz="2800" dirty="0"/>
          </a:p>
          <a:p>
            <a:endParaRPr lang="en-IN" sz="2800" dirty="0"/>
          </a:p>
          <a:p>
            <a:r>
              <a:rPr lang="en-IN" sz="2800" dirty="0"/>
              <a:t>Website Link - </a:t>
            </a:r>
            <a:r>
              <a:rPr lang="en-IN" sz="2800" dirty="0">
                <a:hlinkClick r:id="rId3"/>
              </a:rPr>
              <a:t>https://greenhelp.netlify.app/</a:t>
            </a:r>
            <a:r>
              <a:rPr lang="en-IN" sz="2800" dirty="0"/>
              <a:t> (under construction)</a:t>
            </a:r>
          </a:p>
          <a:p>
            <a:endParaRPr lang="en-IN" sz="2800" dirty="0"/>
          </a:p>
          <a:p>
            <a:r>
              <a:rPr lang="en-IN" sz="2800" dirty="0"/>
              <a:t>Google Drive Link - </a:t>
            </a:r>
            <a:r>
              <a:rPr lang="en-IN" sz="2800" dirty="0">
                <a:hlinkClick r:id="rId4"/>
              </a:rPr>
              <a:t>https://drive.google.com/drive/folders/1rAqIU7ljJqpFRVODvEIa1ARBcSxdVhbS?usp=sharing</a:t>
            </a:r>
            <a:endParaRPr lang="en-IN" sz="2800" dirty="0"/>
          </a:p>
          <a:p>
            <a:pPr marL="0" indent="0">
              <a:buNone/>
            </a:pPr>
            <a:endParaRPr lang="en-IN" sz="2800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4C528-9C66-4E64-B83A-9D922866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of the 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208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0E6B46-F783-45EA-BA91-E766ABB267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2048" y="2466340"/>
            <a:ext cx="5327904" cy="3977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94362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2318D4-A6AC-4BBA-9EFD-66FBF19ADE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8096" y="1482724"/>
            <a:ext cx="6715379" cy="45487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165" lvl="1" indent="-227965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chemeClr val="tx1"/>
                </a:solidFill>
              </a:rPr>
              <a:t>Contributors;</a:t>
            </a:r>
            <a:endParaRPr lang="en-US" sz="2800" b="1">
              <a:solidFill>
                <a:schemeClr val="tx1"/>
              </a:solidFill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DEVESH JAIN</a:t>
            </a:r>
            <a:r>
              <a:rPr lang="en-IN" sz="2400">
                <a:solidFill>
                  <a:schemeClr val="tx1"/>
                </a:solidFill>
              </a:rPr>
              <a:t> </a:t>
            </a: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 </a:t>
            </a:r>
            <a:r>
              <a:rPr lang="en-IN" sz="2400">
                <a:solidFill>
                  <a:srgbClr val="000000"/>
                </a:solidFill>
                <a:effectLst/>
              </a:rPr>
              <a:t>20BCE10613</a:t>
            </a:r>
            <a:endParaRPr lang="en-IN" sz="2400" i="0" u="none" strike="noStrike">
              <a:solidFill>
                <a:schemeClr val="tx1"/>
              </a:solidFill>
              <a:effectLst/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ANIKET DHOKANE</a:t>
            </a:r>
            <a:r>
              <a:rPr lang="en-IN" sz="2400">
                <a:solidFill>
                  <a:schemeClr val="tx1"/>
                </a:solidFill>
              </a:rPr>
              <a:t> </a:t>
            </a: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 </a:t>
            </a:r>
            <a:r>
              <a:rPr lang="en-IN" sz="2400">
                <a:solidFill>
                  <a:srgbClr val="000000"/>
                </a:solidFill>
                <a:effectLst/>
              </a:rPr>
              <a:t>20BCE10736</a:t>
            </a:r>
            <a:endParaRPr lang="en-IN" sz="2400" i="0" u="none" strike="noStrike">
              <a:solidFill>
                <a:schemeClr val="tx1"/>
              </a:solidFill>
              <a:effectLst/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HARSHIT GUPTA</a:t>
            </a:r>
            <a:r>
              <a:rPr lang="en-IN" sz="2400">
                <a:solidFill>
                  <a:schemeClr val="tx1"/>
                </a:solidFill>
              </a:rPr>
              <a:t> </a:t>
            </a: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 </a:t>
            </a:r>
            <a:r>
              <a:rPr lang="en-IN" sz="2400" b="0" i="0" u="none" strike="noStrike" kern="1200">
                <a:solidFill>
                  <a:srgbClr val="000000"/>
                </a:solidFill>
                <a:effectLst/>
              </a:rPr>
              <a:t>20BCE10617</a:t>
            </a:r>
            <a:endParaRPr lang="en-IN" sz="2400" i="0" u="none" strike="noStrike">
              <a:solidFill>
                <a:schemeClr val="tx1"/>
              </a:solidFill>
              <a:effectLst/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ANUP PAL</a:t>
            </a:r>
            <a:r>
              <a:rPr lang="en-IN" sz="2400">
                <a:solidFill>
                  <a:schemeClr val="tx1"/>
                </a:solidFill>
              </a:rPr>
              <a:t> </a:t>
            </a: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 </a:t>
            </a:r>
            <a:r>
              <a:rPr lang="en-IN" sz="2400" b="0" i="0" u="none" strike="noStrike" kern="1200">
                <a:solidFill>
                  <a:srgbClr val="000000"/>
                </a:solidFill>
                <a:effectLst/>
              </a:rPr>
              <a:t>20BCE10641</a:t>
            </a:r>
            <a:endParaRPr lang="en-IN" sz="2400" i="0" u="none" strike="noStrike">
              <a:solidFill>
                <a:schemeClr val="tx1"/>
              </a:solidFill>
              <a:effectLst/>
              <a:cs typeface="Segoe UI"/>
            </a:endParaRPr>
          </a:p>
          <a:p>
            <a:pPr marL="456565" lvl="1" indent="-227965" fontAlgn="b">
              <a:spcBef>
                <a:spcPts val="0"/>
              </a:spcBef>
            </a:pPr>
            <a:r>
              <a:rPr lang="en-IN" sz="2400" i="0" u="none" strike="noStrike" kern="1200">
                <a:solidFill>
                  <a:schemeClr val="tx1"/>
                </a:solidFill>
                <a:effectLst/>
              </a:rPr>
              <a:t>MIRYALA KAUTILYA</a:t>
            </a:r>
            <a:r>
              <a:rPr lang="en-IN" sz="2400">
                <a:solidFill>
                  <a:schemeClr val="tx1"/>
                </a:solidFill>
              </a:rPr>
              <a:t>  </a:t>
            </a:r>
            <a:r>
              <a:rPr lang="en-IN" sz="2400" b="0" i="0" u="none" strike="noStrike" kern="1200">
                <a:solidFill>
                  <a:srgbClr val="000000"/>
                </a:solidFill>
                <a:effectLst/>
              </a:rPr>
              <a:t>20BCE10503</a:t>
            </a:r>
            <a:endParaRPr lang="en-IN" sz="2400" b="0" i="0" u="none" strike="noStrike">
              <a:effectLst/>
              <a:cs typeface="Segoe UI"/>
            </a:endParaRPr>
          </a:p>
          <a:p>
            <a:pPr marL="456565" lvl="1" indent="0">
              <a:buNone/>
            </a:pPr>
            <a:endParaRPr lang="en-US" sz="2400">
              <a:solidFill>
                <a:schemeClr val="tx1"/>
              </a:solidFill>
              <a:cs typeface="Segoe UI"/>
            </a:endParaRPr>
          </a:p>
          <a:p>
            <a:pPr marL="685165" lvl="1" indent="-227965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chemeClr val="tx1"/>
                </a:solidFill>
              </a:rPr>
              <a:t>Guided by;</a:t>
            </a:r>
            <a:endParaRPr lang="en-US" sz="2800" b="1">
              <a:solidFill>
                <a:schemeClr val="tx1"/>
              </a:solidFill>
              <a:cs typeface="Segoe UI"/>
            </a:endParaRPr>
          </a:p>
          <a:p>
            <a:pPr marL="685165" lvl="1" indent="-227965"/>
            <a:r>
              <a:rPr lang="en-IN" sz="2400" i="0">
                <a:solidFill>
                  <a:schemeClr val="tx1"/>
                </a:solidFill>
                <a:effectLst/>
              </a:rPr>
              <a:t>Dr M ASHWIN SIR</a:t>
            </a:r>
            <a:endParaRPr lang="en-US" sz="2400">
              <a:solidFill>
                <a:schemeClr val="tx1"/>
              </a:solidFill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6E2252-BE8B-496A-BE8B-80E8AA2E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30609"/>
            <a:ext cx="10004425" cy="640080"/>
          </a:xfrm>
        </p:spPr>
        <p:txBody>
          <a:bodyPr/>
          <a:lstStyle/>
          <a:p>
            <a:pPr algn="r"/>
            <a:endParaRPr lang="en-US">
              <a:cs typeface="Segoe UI Semibold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91A513-C2ED-4FE4-A663-3A4DA8104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220728"/>
              </p:ext>
            </p:extLst>
          </p:nvPr>
        </p:nvGraphicFramePr>
        <p:xfrm>
          <a:off x="6733923" y="2139156"/>
          <a:ext cx="1927226" cy="701675"/>
        </p:xfrm>
        <a:graphic>
          <a:graphicData uri="http://schemas.openxmlformats.org/drawingml/2006/table">
            <a:tbl>
              <a:tblPr/>
              <a:tblGrid>
                <a:gridCol w="1927226">
                  <a:extLst>
                    <a:ext uri="{9D8B030D-6E8A-4147-A177-3AD203B41FA5}">
                      <a16:colId xmlns:a16="http://schemas.microsoft.com/office/drawing/2014/main" val="59186988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fontAlgn="b"/>
                      <a:endParaRPr lang="en-I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93676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fontAlgn="b"/>
                      <a:endParaRPr lang="en-IN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39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23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spc="300">
                <a:latin typeface="Segoe UI Semibold" panose="020B0502040204020203" pitchFamily="34" charset="0"/>
                <a:cs typeface="Segoe UI Semibold" panose="020B0502040204020203" pitchFamily="34" charset="0"/>
              </a:rPr>
              <a:t>IDEOLOGY</a:t>
            </a:r>
          </a:p>
        </p:txBody>
      </p:sp>
      <p:sp>
        <p:nvSpPr>
          <p:cNvPr id="40" name="Oval 39" descr="Small circle">
            <a:extLst>
              <a:ext uri="{FF2B5EF4-FFF2-40B4-BE49-F238E27FC236}">
                <a16:creationId xmlns:a16="http://schemas.microsoft.com/office/drawing/2014/main" id="{0C3A28BB-9675-8648-9563-A663628F48F5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200005" y="6172200"/>
            <a:ext cx="478582" cy="4785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 descr="Small circle">
            <a:extLst>
              <a:ext uri="{FF2B5EF4-FFF2-40B4-BE49-F238E27FC236}">
                <a16:creationId xmlns:a16="http://schemas.microsoft.com/office/drawing/2014/main" id="{E3BF4CBA-96D8-844A-846E-482C93C4A9BA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380380" y="6324600"/>
            <a:ext cx="326182" cy="3261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 descr="Small circle">
            <a:extLst>
              <a:ext uri="{FF2B5EF4-FFF2-40B4-BE49-F238E27FC236}">
                <a16:creationId xmlns:a16="http://schemas.microsoft.com/office/drawing/2014/main" id="{7BB2B4E3-317E-FC4B-B166-28E804B11BF6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200004" y="5479088"/>
            <a:ext cx="590669" cy="5906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 descr="Small circle">
            <a:extLst>
              <a:ext uri="{FF2B5EF4-FFF2-40B4-BE49-F238E27FC236}">
                <a16:creationId xmlns:a16="http://schemas.microsoft.com/office/drawing/2014/main" id="{F1C23E2A-8D82-9F46-B7C2-83771AA0906F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790674" y="6240944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A6D40621-9F60-B248-A84C-7DCBF898D4DB}"/>
              </a:ext>
            </a:extLst>
          </p:cNvPr>
          <p:cNvSpPr txBox="1">
            <a:spLocks/>
          </p:cNvSpPr>
          <p:nvPr/>
        </p:nvSpPr>
        <p:spPr>
          <a:xfrm>
            <a:off x="1200512" y="1679290"/>
            <a:ext cx="9458325" cy="2957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180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A project that can solve environmental problems at domestic, local, regional level.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A project that can collect data from users to understand the problem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A project that can showcase solutions to multiple environmental issues.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A project with the best possible ways to interact with audience</a:t>
            </a:r>
          </a:p>
        </p:txBody>
      </p:sp>
    </p:spTree>
    <p:extLst>
      <p:ext uri="{BB962C8B-B14F-4D97-AF65-F5344CB8AC3E}">
        <p14:creationId xmlns:p14="http://schemas.microsoft.com/office/powerpoint/2010/main" val="405221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User Interaction, Data Collection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1"/>
            <a:ext cx="4975869" cy="4936251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Mediums of User Data Collection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Website Form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Chatbot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Medium of Solution Sending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Email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SMS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Medium of Data Storage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</a:p>
          <a:p>
            <a:pPr marL="342900" indent="-342900">
              <a:spcAft>
                <a:spcPts val="1200"/>
              </a:spcAft>
              <a:buAutoNum type="arabicParenR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APIs</a:t>
            </a:r>
          </a:p>
        </p:txBody>
      </p:sp>
      <p:grpSp>
        <p:nvGrpSpPr>
          <p:cNvPr id="6" name="Group 5" descr="circles connected by lines and text boxes">
            <a:extLst>
              <a:ext uri="{FF2B5EF4-FFF2-40B4-BE49-F238E27FC236}">
                <a16:creationId xmlns:a16="http://schemas.microsoft.com/office/drawing/2014/main" id="{6A2CDB1F-3214-48AA-BFD2-B07A50E4AA07}"/>
              </a:ext>
            </a:extLst>
          </p:cNvPr>
          <p:cNvGrpSpPr/>
          <p:nvPr/>
        </p:nvGrpSpPr>
        <p:grpSpPr>
          <a:xfrm>
            <a:off x="5755962" y="1369937"/>
            <a:ext cx="6059175" cy="5090235"/>
            <a:chOff x="5995169" y="541399"/>
            <a:chExt cx="6059175" cy="546653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D17ED6-2E33-5E41-85C1-E372037A35B9}"/>
                </a:ext>
              </a:extLst>
            </p:cNvPr>
            <p:cNvSpPr/>
            <p:nvPr/>
          </p:nvSpPr>
          <p:spPr>
            <a:xfrm>
              <a:off x="6431458" y="2412259"/>
              <a:ext cx="1000125" cy="10001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272FE1-75CB-0A48-BF49-55403326D012}"/>
                </a:ext>
              </a:extLst>
            </p:cNvPr>
            <p:cNvSpPr txBox="1"/>
            <p:nvPr/>
          </p:nvSpPr>
          <p:spPr>
            <a:xfrm>
              <a:off x="5995169" y="3433280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Problems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71F1C7-AB37-324D-ADD0-2CF4D1A43248}"/>
                </a:ext>
              </a:extLst>
            </p:cNvPr>
            <p:cNvSpPr txBox="1"/>
            <p:nvPr/>
          </p:nvSpPr>
          <p:spPr>
            <a:xfrm>
              <a:off x="8129495" y="541399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Audience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2C85F7-0B15-3146-A85D-9D5064D8AF53}"/>
                </a:ext>
              </a:extLst>
            </p:cNvPr>
            <p:cNvSpPr txBox="1"/>
            <p:nvPr/>
          </p:nvSpPr>
          <p:spPr>
            <a:xfrm>
              <a:off x="9591472" y="5638602"/>
              <a:ext cx="119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E03795-3996-114F-98B3-F3BF83918F72}"/>
                </a:ext>
              </a:extLst>
            </p:cNvPr>
            <p:cNvSpPr txBox="1"/>
            <p:nvPr/>
          </p:nvSpPr>
          <p:spPr>
            <a:xfrm>
              <a:off x="10446020" y="3338042"/>
              <a:ext cx="1608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Solutions</a:t>
              </a:r>
            </a:p>
          </p:txBody>
        </p:sp>
        <p:pic>
          <p:nvPicPr>
            <p:cNvPr id="17" name="Graphic 16" descr="Palette with solid fill">
              <a:extLst>
                <a:ext uri="{FF2B5EF4-FFF2-40B4-BE49-F238E27FC236}">
                  <a16:creationId xmlns:a16="http://schemas.microsoft.com/office/drawing/2014/main" id="{42F89624-492D-7F40-B8A0-CB541B3E4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4408" y="4723234"/>
              <a:ext cx="734624" cy="734624"/>
            </a:xfrm>
            <a:prstGeom prst="rect">
              <a:avLst/>
            </a:prstGeom>
          </p:spPr>
        </p:pic>
        <p:grpSp>
          <p:nvGrpSpPr>
            <p:cNvPr id="61" name="Group 60" descr="oval shape">
              <a:extLst>
                <a:ext uri="{FF2B5EF4-FFF2-40B4-BE49-F238E27FC236}">
                  <a16:creationId xmlns:a16="http://schemas.microsoft.com/office/drawing/2014/main" id="{39FEF4FB-AF2E-6B40-A9B6-BA373EE4D864}"/>
                </a:ext>
              </a:extLst>
            </p:cNvPr>
            <p:cNvGrpSpPr/>
            <p:nvPr/>
          </p:nvGrpSpPr>
          <p:grpSpPr>
            <a:xfrm>
              <a:off x="6659606" y="937717"/>
              <a:ext cx="2584622" cy="2332011"/>
              <a:chOff x="7009658" y="1182593"/>
              <a:chExt cx="2584622" cy="233201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49E76DC-66CA-6C49-84B5-F69B568F4BD4}"/>
                  </a:ext>
                </a:extLst>
              </p:cNvPr>
              <p:cNvSpPr/>
              <p:nvPr/>
            </p:nvSpPr>
            <p:spPr>
              <a:xfrm>
                <a:off x="8594155" y="1182593"/>
                <a:ext cx="1000125" cy="100012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/>
              </a:p>
            </p:txBody>
          </p:sp>
          <p:pic>
            <p:nvPicPr>
              <p:cNvPr id="46" name="Graphic 45" descr="Network with solid fill">
                <a:extLst>
                  <a:ext uri="{FF2B5EF4-FFF2-40B4-BE49-F238E27FC236}">
                    <a16:creationId xmlns:a16="http://schemas.microsoft.com/office/drawing/2014/main" id="{6B844E82-589B-724D-88B8-80A5AC31B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09658" y="2835528"/>
                <a:ext cx="679076" cy="679076"/>
              </a:xfrm>
              <a:prstGeom prst="rect">
                <a:avLst/>
              </a:prstGeom>
            </p:spPr>
          </p:pic>
        </p:grpSp>
        <p:sp>
          <p:nvSpPr>
            <p:cNvPr id="69" name="Oval 68" descr="oval shape">
              <a:extLst>
                <a:ext uri="{FF2B5EF4-FFF2-40B4-BE49-F238E27FC236}">
                  <a16:creationId xmlns:a16="http://schemas.microsoft.com/office/drawing/2014/main" id="{B90FEDE1-ACC7-5847-B8C0-90B4D8BFAC61}"/>
                </a:ext>
              </a:extLst>
            </p:cNvPr>
            <p:cNvSpPr/>
            <p:nvPr/>
          </p:nvSpPr>
          <p:spPr>
            <a:xfrm>
              <a:off x="8344206" y="3900961"/>
              <a:ext cx="1424164" cy="1316837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74BA11-D7D9-3148-9CCC-AEFDD6554B4F}"/>
                </a:ext>
              </a:extLst>
            </p:cNvPr>
            <p:cNvSpPr txBox="1"/>
            <p:nvPr/>
          </p:nvSpPr>
          <p:spPr>
            <a:xfrm>
              <a:off x="8218488" y="5249118"/>
              <a:ext cx="1727542" cy="35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Website pitch</a:t>
              </a:r>
            </a:p>
          </p:txBody>
        </p:sp>
        <p:grpSp>
          <p:nvGrpSpPr>
            <p:cNvPr id="10" name="Group 9" descr="oval shape">
              <a:extLst>
                <a:ext uri="{FF2B5EF4-FFF2-40B4-BE49-F238E27FC236}">
                  <a16:creationId xmlns:a16="http://schemas.microsoft.com/office/drawing/2014/main" id="{817CBDD5-7640-FF40-8510-220C7A981AF4}"/>
                </a:ext>
              </a:extLst>
            </p:cNvPr>
            <p:cNvGrpSpPr/>
            <p:nvPr/>
          </p:nvGrpSpPr>
          <p:grpSpPr>
            <a:xfrm>
              <a:off x="8398128" y="1071626"/>
              <a:ext cx="2962182" cy="2339703"/>
              <a:chOff x="8799312" y="586371"/>
              <a:chExt cx="2962182" cy="233970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858167-3A60-0645-97C4-85AC58C99FDF}"/>
                  </a:ext>
                </a:extLst>
              </p:cNvPr>
              <p:cNvSpPr/>
              <p:nvPr/>
            </p:nvSpPr>
            <p:spPr>
              <a:xfrm>
                <a:off x="10761369" y="1925949"/>
                <a:ext cx="1000125" cy="100012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endParaRPr lang="en-US" sz="1000"/>
              </a:p>
            </p:txBody>
          </p:sp>
          <p:pic>
            <p:nvPicPr>
              <p:cNvPr id="8" name="Graphic 7" descr="Group of men with solid fill">
                <a:extLst>
                  <a:ext uri="{FF2B5EF4-FFF2-40B4-BE49-F238E27FC236}">
                    <a16:creationId xmlns:a16="http://schemas.microsoft.com/office/drawing/2014/main" id="{08AD860C-4281-5E46-B29F-B97F7FB07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799312" y="586371"/>
                <a:ext cx="692074" cy="692074"/>
              </a:xfrm>
              <a:prstGeom prst="rect">
                <a:avLst/>
              </a:prstGeom>
            </p:spPr>
          </p:pic>
        </p:grpSp>
      </p:grpSp>
      <p:pic>
        <p:nvPicPr>
          <p:cNvPr id="14" name="Graphic 13" descr="Playbook">
            <a:extLst>
              <a:ext uri="{FF2B5EF4-FFF2-40B4-BE49-F238E27FC236}">
                <a16:creationId xmlns:a16="http://schemas.microsoft.com/office/drawing/2014/main" id="{CB30646D-0D3B-470B-B0F2-18B5AAAAB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733" y="4681584"/>
            <a:ext cx="914400" cy="9144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8A2FB4-D304-4FB9-A1F6-DFC4924090C9}"/>
              </a:ext>
            </a:extLst>
          </p:cNvPr>
          <p:cNvCxnSpPr>
            <a:cxnSpLocks/>
          </p:cNvCxnSpPr>
          <p:nvPr/>
        </p:nvCxnSpPr>
        <p:spPr>
          <a:xfrm flipH="1">
            <a:off x="7106736" y="2462492"/>
            <a:ext cx="807731" cy="76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3BC89A-2D16-4550-B93B-AB7ED9318EE8}"/>
              </a:ext>
            </a:extLst>
          </p:cNvPr>
          <p:cNvCxnSpPr>
            <a:cxnSpLocks/>
          </p:cNvCxnSpPr>
          <p:nvPr/>
        </p:nvCxnSpPr>
        <p:spPr>
          <a:xfrm>
            <a:off x="7062953" y="4123201"/>
            <a:ext cx="956866" cy="772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D1442FD-D5FA-49C5-860B-769F6478A5C9}"/>
              </a:ext>
            </a:extLst>
          </p:cNvPr>
          <p:cNvCxnSpPr>
            <a:cxnSpLocks/>
          </p:cNvCxnSpPr>
          <p:nvPr/>
        </p:nvCxnSpPr>
        <p:spPr>
          <a:xfrm flipV="1">
            <a:off x="9476421" y="3999217"/>
            <a:ext cx="770657" cy="77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4B5BE47-06AB-4B25-940F-A81FBCAE2E94}"/>
              </a:ext>
            </a:extLst>
          </p:cNvPr>
          <p:cNvCxnSpPr>
            <a:cxnSpLocks/>
          </p:cNvCxnSpPr>
          <p:nvPr/>
        </p:nvCxnSpPr>
        <p:spPr>
          <a:xfrm flipH="1" flipV="1">
            <a:off x="9089168" y="2409681"/>
            <a:ext cx="1096044" cy="86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Graphic 61" descr="Lightbulb and gear">
            <a:extLst>
              <a:ext uri="{FF2B5EF4-FFF2-40B4-BE49-F238E27FC236}">
                <a16:creationId xmlns:a16="http://schemas.microsoft.com/office/drawing/2014/main" id="{FE09572C-35C4-4824-8036-30C037F52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3532" y="31325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 descr="straight line">
            <a:extLst>
              <a:ext uri="{FF2B5EF4-FFF2-40B4-BE49-F238E27FC236}">
                <a16:creationId xmlns:a16="http://schemas.microsoft.com/office/drawing/2014/main" id="{91C17AB7-1E02-744B-8355-8ADCD6325281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287423" y="2629092"/>
            <a:ext cx="843450" cy="77829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 descr="straight line">
            <a:extLst>
              <a:ext uri="{FF2B5EF4-FFF2-40B4-BE49-F238E27FC236}">
                <a16:creationId xmlns:a16="http://schemas.microsoft.com/office/drawing/2014/main" id="{87CDF5B5-C369-4348-80EE-15C349971157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>
          <a:xfrm flipH="1">
            <a:off x="5460102" y="4185893"/>
            <a:ext cx="769333" cy="11761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7FC3D4A0-3B44-324F-858F-DB531BC590EE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>
            <a:off x="6229435" y="4185893"/>
            <a:ext cx="1116120" cy="72516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 descr="straight line">
            <a:extLst>
              <a:ext uri="{FF2B5EF4-FFF2-40B4-BE49-F238E27FC236}">
                <a16:creationId xmlns:a16="http://schemas.microsoft.com/office/drawing/2014/main" id="{9BE771C9-064B-5442-8A64-4D7AABC7510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554420" y="2823122"/>
            <a:ext cx="878622" cy="80602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 descr="straight line">
            <a:extLst>
              <a:ext uri="{FF2B5EF4-FFF2-40B4-BE49-F238E27FC236}">
                <a16:creationId xmlns:a16="http://schemas.microsoft.com/office/drawing/2014/main" id="{A6B56747-60A4-2344-A62E-1BD196B9FFA4}"/>
              </a:ext>
            </a:extLst>
          </p:cNvPr>
          <p:cNvCxnSpPr>
            <a:cxnSpLocks/>
            <a:stCxn id="166" idx="3"/>
          </p:cNvCxnSpPr>
          <p:nvPr/>
        </p:nvCxnSpPr>
        <p:spPr>
          <a:xfrm>
            <a:off x="3314339" y="4621703"/>
            <a:ext cx="1054548" cy="38860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 descr="straight line">
            <a:extLst>
              <a:ext uri="{FF2B5EF4-FFF2-40B4-BE49-F238E27FC236}">
                <a16:creationId xmlns:a16="http://schemas.microsoft.com/office/drawing/2014/main" id="{695C698A-2D20-FA42-B5AB-CBE70B49C5AC}"/>
              </a:ext>
            </a:extLst>
          </p:cNvPr>
          <p:cNvCxnSpPr>
            <a:cxnSpLocks/>
            <a:stCxn id="162" idx="3"/>
          </p:cNvCxnSpPr>
          <p:nvPr/>
        </p:nvCxnSpPr>
        <p:spPr>
          <a:xfrm>
            <a:off x="3605222" y="1607837"/>
            <a:ext cx="786121" cy="6673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 descr="straight line">
            <a:extLst>
              <a:ext uri="{FF2B5EF4-FFF2-40B4-BE49-F238E27FC236}">
                <a16:creationId xmlns:a16="http://schemas.microsoft.com/office/drawing/2014/main" id="{62FA2EE9-7777-D14D-B05A-01440A8A7AF1}"/>
              </a:ext>
            </a:extLst>
          </p:cNvPr>
          <p:cNvCxnSpPr>
            <a:cxnSpLocks/>
            <a:stCxn id="163" idx="3"/>
            <a:endCxn id="7" idx="1"/>
          </p:cNvCxnSpPr>
          <p:nvPr/>
        </p:nvCxnSpPr>
        <p:spPr>
          <a:xfrm flipV="1">
            <a:off x="2991902" y="2629092"/>
            <a:ext cx="1217454" cy="308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 descr="straight line">
            <a:extLst>
              <a:ext uri="{FF2B5EF4-FFF2-40B4-BE49-F238E27FC236}">
                <a16:creationId xmlns:a16="http://schemas.microsoft.com/office/drawing/2014/main" id="{04EEDFD0-7563-FC44-9546-F58808B1C9DC}"/>
              </a:ext>
            </a:extLst>
          </p:cNvPr>
          <p:cNvCxnSpPr>
            <a:cxnSpLocks/>
          </p:cNvCxnSpPr>
          <p:nvPr/>
        </p:nvCxnSpPr>
        <p:spPr>
          <a:xfrm flipH="1">
            <a:off x="8105568" y="1795202"/>
            <a:ext cx="1099068" cy="6897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 descr="straight line">
            <a:extLst>
              <a:ext uri="{FF2B5EF4-FFF2-40B4-BE49-F238E27FC236}">
                <a16:creationId xmlns:a16="http://schemas.microsoft.com/office/drawing/2014/main" id="{FE694711-C8DF-2643-88C5-0B80347A10DF}"/>
              </a:ext>
            </a:extLst>
          </p:cNvPr>
          <p:cNvCxnSpPr>
            <a:cxnSpLocks/>
          </p:cNvCxnSpPr>
          <p:nvPr/>
        </p:nvCxnSpPr>
        <p:spPr>
          <a:xfrm flipH="1" flipV="1">
            <a:off x="7998257" y="3022860"/>
            <a:ext cx="1473907" cy="43873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 descr="straight line">
            <a:extLst>
              <a:ext uri="{FF2B5EF4-FFF2-40B4-BE49-F238E27FC236}">
                <a16:creationId xmlns:a16="http://schemas.microsoft.com/office/drawing/2014/main" id="{33DFB9F9-170B-6D4B-9508-6B22087708E5}"/>
              </a:ext>
            </a:extLst>
          </p:cNvPr>
          <p:cNvCxnSpPr>
            <a:cxnSpLocks/>
          </p:cNvCxnSpPr>
          <p:nvPr/>
        </p:nvCxnSpPr>
        <p:spPr>
          <a:xfrm flipH="1" flipV="1">
            <a:off x="8028415" y="4965745"/>
            <a:ext cx="1512252" cy="8159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E7E940F-6D6B-4FE5-8CA2-E8AE96D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/>
          <a:lstStyle/>
          <a:p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Web Application Comprises </a:t>
            </a:r>
          </a:p>
        </p:txBody>
      </p:sp>
      <p:sp>
        <p:nvSpPr>
          <p:cNvPr id="7" name="Rounded Rectangle 6" descr="rounded rectangle&#10;">
            <a:extLst>
              <a:ext uri="{FF2B5EF4-FFF2-40B4-BE49-F238E27FC236}">
                <a16:creationId xmlns:a16="http://schemas.microsoft.com/office/drawing/2014/main" id="{00558AAF-DDDB-A241-BA04-131395991E61}"/>
              </a:ext>
            </a:extLst>
          </p:cNvPr>
          <p:cNvSpPr/>
          <p:nvPr/>
        </p:nvSpPr>
        <p:spPr>
          <a:xfrm>
            <a:off x="4209356" y="2090058"/>
            <a:ext cx="1078067" cy="107806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/>
          </a:p>
        </p:txBody>
      </p:sp>
      <p:sp>
        <p:nvSpPr>
          <p:cNvPr id="12" name="Rounded Rectangle 11" descr="rounded rectangle&#10;">
            <a:extLst>
              <a:ext uri="{FF2B5EF4-FFF2-40B4-BE49-F238E27FC236}">
                <a16:creationId xmlns:a16="http://schemas.microsoft.com/office/drawing/2014/main" id="{8D704371-74BD-D340-87AD-B5AA0789EA61}"/>
              </a:ext>
            </a:extLst>
          </p:cNvPr>
          <p:cNvSpPr>
            <a:spLocks noChangeAspect="1"/>
          </p:cNvSpPr>
          <p:nvPr/>
        </p:nvSpPr>
        <p:spPr>
          <a:xfrm>
            <a:off x="7433042" y="2283626"/>
            <a:ext cx="1078991" cy="1078992"/>
          </a:xfrm>
          <a:prstGeom prst="roundRect">
            <a:avLst/>
          </a:prstGeom>
          <a:solidFill>
            <a:srgbClr val="B50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/>
          </a:p>
        </p:txBody>
      </p:sp>
      <p:sp>
        <p:nvSpPr>
          <p:cNvPr id="8" name="Rounded Rectangle 7" descr="rounded rectangle&#10;">
            <a:extLst>
              <a:ext uri="{FF2B5EF4-FFF2-40B4-BE49-F238E27FC236}">
                <a16:creationId xmlns:a16="http://schemas.microsoft.com/office/drawing/2014/main" id="{C143BFB0-55B2-704F-864D-B91B35445066}"/>
              </a:ext>
            </a:extLst>
          </p:cNvPr>
          <p:cNvSpPr>
            <a:spLocks noChangeAspect="1"/>
          </p:cNvSpPr>
          <p:nvPr/>
        </p:nvSpPr>
        <p:spPr>
          <a:xfrm>
            <a:off x="4381109" y="4822552"/>
            <a:ext cx="1078993" cy="107899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21BA5A9-898F-0342-A622-D41D5022C83D}"/>
              </a:ext>
            </a:extLst>
          </p:cNvPr>
          <p:cNvSpPr txBox="1"/>
          <p:nvPr/>
        </p:nvSpPr>
        <p:spPr>
          <a:xfrm>
            <a:off x="3944809" y="1636437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Frontend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3563C1A-FAEC-B249-8E4A-9758A21D92AE}"/>
              </a:ext>
            </a:extLst>
          </p:cNvPr>
          <p:cNvSpPr txBox="1"/>
          <p:nvPr/>
        </p:nvSpPr>
        <p:spPr>
          <a:xfrm>
            <a:off x="6854905" y="1681792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API</a:t>
            </a:r>
          </a:p>
        </p:txBody>
      </p:sp>
      <p:sp>
        <p:nvSpPr>
          <p:cNvPr id="126" name="Rounded Rectangle 125" descr="rounded rectangle">
            <a:extLst>
              <a:ext uri="{FF2B5EF4-FFF2-40B4-BE49-F238E27FC236}">
                <a16:creationId xmlns:a16="http://schemas.microsoft.com/office/drawing/2014/main" id="{3E93C574-BE24-EC41-B552-3F8EEB79559F}"/>
              </a:ext>
            </a:extLst>
          </p:cNvPr>
          <p:cNvSpPr/>
          <p:nvPr/>
        </p:nvSpPr>
        <p:spPr>
          <a:xfrm>
            <a:off x="5360270" y="3134954"/>
            <a:ext cx="1726381" cy="1209327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17502-9611-FD4C-9F67-0DDBD952EC9A}"/>
              </a:ext>
            </a:extLst>
          </p:cNvPr>
          <p:cNvSpPr txBox="1"/>
          <p:nvPr/>
        </p:nvSpPr>
        <p:spPr>
          <a:xfrm>
            <a:off x="5366244" y="3293341"/>
            <a:ext cx="1726381" cy="892552"/>
          </a:xfrm>
          <a:prstGeom prst="rect">
            <a:avLst/>
          </a:prstGeom>
          <a:noFill/>
          <a:effectLst>
            <a:outerShdw blurRad="279400" dist="38100" dir="2700000" sx="142000" sy="142000" algn="tl" rotWithShape="0">
              <a:schemeClr val="accent6">
                <a:lumMod val="60000"/>
                <a:lumOff val="40000"/>
                <a:alpha val="7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>
                <a:solidFill>
                  <a:schemeClr val="bg1"/>
                </a:solidFill>
              </a:rPr>
              <a:t>Main </a:t>
            </a:r>
          </a:p>
          <a:p>
            <a:pPr algn="ctr"/>
            <a:r>
              <a:rPr lang="en-US" sz="2600" b="1">
                <a:solidFill>
                  <a:schemeClr val="bg1"/>
                </a:solidFill>
              </a:rPr>
              <a:t>Website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6083F6E-047B-AB40-8E0F-718AD9591C21}"/>
              </a:ext>
            </a:extLst>
          </p:cNvPr>
          <p:cNvSpPr txBox="1"/>
          <p:nvPr/>
        </p:nvSpPr>
        <p:spPr>
          <a:xfrm>
            <a:off x="6784526" y="5863986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Hosting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ECDA52E-C2C3-EF43-8B8B-049373015DF1}"/>
              </a:ext>
            </a:extLst>
          </p:cNvPr>
          <p:cNvSpPr txBox="1"/>
          <p:nvPr/>
        </p:nvSpPr>
        <p:spPr>
          <a:xfrm>
            <a:off x="4090810" y="5861479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Backend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2BEA1B4A-6282-7B41-9119-8264A5887B7F}"/>
              </a:ext>
            </a:extLst>
          </p:cNvPr>
          <p:cNvSpPr>
            <a:spLocks noChangeAspect="1"/>
          </p:cNvSpPr>
          <p:nvPr/>
        </p:nvSpPr>
        <p:spPr>
          <a:xfrm>
            <a:off x="1754044" y="1318639"/>
            <a:ext cx="1851178" cy="57839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HTML/CSS/JS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3B7611C6-346B-444F-9259-18425BF5B8DE}"/>
              </a:ext>
            </a:extLst>
          </p:cNvPr>
          <p:cNvSpPr>
            <a:spLocks noChangeAspect="1"/>
          </p:cNvSpPr>
          <p:nvPr/>
        </p:nvSpPr>
        <p:spPr>
          <a:xfrm>
            <a:off x="1447800" y="2648648"/>
            <a:ext cx="1544102" cy="5783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Bootstrap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AC4C7C33-EAFC-A843-99A3-C61A08C41742}"/>
              </a:ext>
            </a:extLst>
          </p:cNvPr>
          <p:cNvSpPr>
            <a:spLocks noChangeAspect="1"/>
          </p:cNvSpPr>
          <p:nvPr/>
        </p:nvSpPr>
        <p:spPr>
          <a:xfrm>
            <a:off x="1845393" y="4332504"/>
            <a:ext cx="1468946" cy="57839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Form-spree</a:t>
            </a: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F66D380A-E407-0047-A953-5304129DE4C8}"/>
              </a:ext>
            </a:extLst>
          </p:cNvPr>
          <p:cNvSpPr>
            <a:spLocks noChangeAspect="1"/>
          </p:cNvSpPr>
          <p:nvPr/>
        </p:nvSpPr>
        <p:spPr>
          <a:xfrm>
            <a:off x="9274492" y="5606778"/>
            <a:ext cx="2261557" cy="58953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bg1"/>
                </a:solidFill>
              </a:rPr>
              <a:t>GitHub/Netlify</a:t>
            </a:r>
          </a:p>
        </p:txBody>
      </p:sp>
      <p:sp>
        <p:nvSpPr>
          <p:cNvPr id="10" name="Rounded Rectangle 9" descr="rounded rectangle&#10;">
            <a:extLst>
              <a:ext uri="{FF2B5EF4-FFF2-40B4-BE49-F238E27FC236}">
                <a16:creationId xmlns:a16="http://schemas.microsoft.com/office/drawing/2014/main" id="{BFB3DDCF-27C2-D046-BBB3-272045115EDE}"/>
              </a:ext>
            </a:extLst>
          </p:cNvPr>
          <p:cNvSpPr>
            <a:spLocks noChangeAspect="1"/>
          </p:cNvSpPr>
          <p:nvPr/>
        </p:nvSpPr>
        <p:spPr>
          <a:xfrm>
            <a:off x="7345555" y="4371564"/>
            <a:ext cx="1078992" cy="10789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3EC4CB03-5EB5-B342-9E18-763D51C985FD}"/>
              </a:ext>
            </a:extLst>
          </p:cNvPr>
          <p:cNvSpPr>
            <a:spLocks noChangeAspect="1"/>
          </p:cNvSpPr>
          <p:nvPr/>
        </p:nvSpPr>
        <p:spPr>
          <a:xfrm>
            <a:off x="9390900" y="3234116"/>
            <a:ext cx="1365417" cy="567896"/>
          </a:xfrm>
          <a:prstGeom prst="roundRect">
            <a:avLst/>
          </a:prstGeom>
          <a:solidFill>
            <a:srgbClr val="B50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Chatbot</a:t>
            </a:r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57624E38-1CF8-D245-A5C3-682DADB86B73}"/>
              </a:ext>
            </a:extLst>
          </p:cNvPr>
          <p:cNvSpPr>
            <a:spLocks noChangeAspect="1"/>
          </p:cNvSpPr>
          <p:nvPr/>
        </p:nvSpPr>
        <p:spPr>
          <a:xfrm>
            <a:off x="9184559" y="1545174"/>
            <a:ext cx="1365417" cy="521824"/>
          </a:xfrm>
          <a:prstGeom prst="roundRect">
            <a:avLst/>
          </a:prstGeom>
          <a:solidFill>
            <a:srgbClr val="B50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Weather</a:t>
            </a:r>
          </a:p>
        </p:txBody>
      </p:sp>
      <p:pic>
        <p:nvPicPr>
          <p:cNvPr id="3" name="Graphic 2" descr="Palette">
            <a:extLst>
              <a:ext uri="{FF2B5EF4-FFF2-40B4-BE49-F238E27FC236}">
                <a16:creationId xmlns:a16="http://schemas.microsoft.com/office/drawing/2014/main" id="{D74E424A-E74D-487C-B89C-389BDA292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6583" y="2177127"/>
            <a:ext cx="914400" cy="914400"/>
          </a:xfrm>
          <a:prstGeom prst="rect">
            <a:avLst/>
          </a:prstGeom>
        </p:spPr>
      </p:pic>
      <p:pic>
        <p:nvPicPr>
          <p:cNvPr id="17" name="Graphic 16" descr="Cloud Computing">
            <a:extLst>
              <a:ext uri="{FF2B5EF4-FFF2-40B4-BE49-F238E27FC236}">
                <a16:creationId xmlns:a16="http://schemas.microsoft.com/office/drawing/2014/main" id="{7B9F87E0-5795-4727-9C68-71169392E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5281" y="2378941"/>
            <a:ext cx="914400" cy="914400"/>
          </a:xfrm>
          <a:prstGeom prst="rect">
            <a:avLst/>
          </a:prstGeom>
        </p:spPr>
      </p:pic>
      <p:pic>
        <p:nvPicPr>
          <p:cNvPr id="19" name="Graphic 18" descr="Server">
            <a:extLst>
              <a:ext uri="{FF2B5EF4-FFF2-40B4-BE49-F238E27FC236}">
                <a16:creationId xmlns:a16="http://schemas.microsoft.com/office/drawing/2014/main" id="{3B13F425-BAF0-4F91-9D72-5E4CC6EEF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1180" y="4965745"/>
            <a:ext cx="851144" cy="851144"/>
          </a:xfrm>
          <a:prstGeom prst="rect">
            <a:avLst/>
          </a:prstGeom>
        </p:spPr>
      </p:pic>
      <p:pic>
        <p:nvPicPr>
          <p:cNvPr id="46" name="Graphic 45" descr="Internet">
            <a:extLst>
              <a:ext uri="{FF2B5EF4-FFF2-40B4-BE49-F238E27FC236}">
                <a16:creationId xmlns:a16="http://schemas.microsoft.com/office/drawing/2014/main" id="{B7F04192-BA40-4A1F-BA23-655E1F0FF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6626" y="44538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3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FA50BF-5F30-4C49-B3CE-6D3F3A18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19" y="848954"/>
            <a:ext cx="5151351" cy="1545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kern="1200">
                <a:latin typeface="Segoe UI"/>
                <a:cs typeface="Segoe UI"/>
              </a:rPr>
              <a:t>GLIMPS OF THE PROJECT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4B4AB7F-AD25-4E14-9CDB-FBB13AF4F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2"/>
          <a:stretch/>
        </p:blipFill>
        <p:spPr>
          <a:xfrm>
            <a:off x="7051404" y="641086"/>
            <a:ext cx="4781161" cy="2398430"/>
          </a:xfrm>
          <a:prstGeom prst="rect">
            <a:avLst/>
          </a:prstGeom>
        </p:spPr>
      </p:pic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F221E71-F456-4ED7-997D-26E863329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3" b="8169"/>
          <a:stretch/>
        </p:blipFill>
        <p:spPr>
          <a:xfrm>
            <a:off x="7051404" y="3496286"/>
            <a:ext cx="4781161" cy="2412808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3CBEA70-9C9B-4F98-A2C0-8AB20E5012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8" b="7674"/>
          <a:stretch/>
        </p:blipFill>
        <p:spPr>
          <a:xfrm>
            <a:off x="297537" y="2399789"/>
            <a:ext cx="6535198" cy="32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ACD341-C963-449E-833D-400AAA7B2E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7380" y="2395219"/>
            <a:ext cx="6047740" cy="26847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Completed Tasks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Frontend of the website is almost completed.</a:t>
            </a:r>
          </a:p>
          <a:p>
            <a:r>
              <a:rPr lang="en-US" sz="2000" dirty="0"/>
              <a:t>Chatbot has been embedded.</a:t>
            </a:r>
          </a:p>
          <a:p>
            <a:r>
              <a:rPr lang="en-US" sz="2000" dirty="0"/>
              <a:t>Weather Forecast API is made.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099E8-6755-4462-83DF-6CE9123F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192325"/>
                </a:solidFill>
                <a:effectLst/>
                <a:latin typeface="Circular"/>
              </a:rPr>
              <a:t>Review II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2707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5934BC-013A-48E9-85F9-4762DC937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9140" y="1863090"/>
            <a:ext cx="9065260" cy="484251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1) Frontend is made using HTML, CSS, JS.</a:t>
            </a:r>
          </a:p>
          <a:p>
            <a:pPr marL="0" indent="0">
              <a:buNone/>
            </a:pPr>
            <a:r>
              <a:rPr lang="en-US" sz="2400" dirty="0"/>
              <a:t>2) Chatbot is made using Third-party application, wherein user responses are received via mail, and are stored in csv file and chatbot application.</a:t>
            </a:r>
          </a:p>
          <a:p>
            <a:pPr marL="0" indent="0">
              <a:buNone/>
            </a:pPr>
            <a:r>
              <a:rPr lang="en-US" sz="2400" dirty="0"/>
              <a:t>3) Openweather API has been used to manually check the temp, humidity, weather type, wind speed, etc. of the city.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16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B8290-4411-457A-B303-8E4D6CF0CAE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967" t="8158" r="3379" b="8165"/>
          <a:stretch/>
        </p:blipFill>
        <p:spPr>
          <a:xfrm>
            <a:off x="3733736" y="1333426"/>
            <a:ext cx="3699294" cy="185918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845D15-53D7-4EC6-8A96-63240FB2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STRUCTURE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50D01-29E7-47BE-B819-5EEA2700767A}"/>
              </a:ext>
            </a:extLst>
          </p:cNvPr>
          <p:cNvSpPr txBox="1"/>
          <p:nvPr/>
        </p:nvSpPr>
        <p:spPr>
          <a:xfrm>
            <a:off x="5017986" y="3188415"/>
            <a:ext cx="215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 HOMEPAGE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419A47-43A2-44BB-8EE6-8C7A5935B024}"/>
              </a:ext>
            </a:extLst>
          </p:cNvPr>
          <p:cNvCxnSpPr>
            <a:cxnSpLocks/>
          </p:cNvCxnSpPr>
          <p:nvPr/>
        </p:nvCxnSpPr>
        <p:spPr>
          <a:xfrm flipH="1">
            <a:off x="3061196" y="3027433"/>
            <a:ext cx="672540" cy="106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F1771A4-91CB-429A-B470-61772674E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4" t="11555" r="3645" b="6279"/>
          <a:stretch/>
        </p:blipFill>
        <p:spPr>
          <a:xfrm>
            <a:off x="974306" y="4156334"/>
            <a:ext cx="3701654" cy="1859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4DD02E-B05E-4648-8246-1507B3EA80FE}"/>
              </a:ext>
            </a:extLst>
          </p:cNvPr>
          <p:cNvSpPr txBox="1"/>
          <p:nvPr/>
        </p:nvSpPr>
        <p:spPr>
          <a:xfrm>
            <a:off x="1222805" y="6083788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WEATHER FORECASTING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25BD38-6D05-41EF-B4F0-C043700BC32D}"/>
              </a:ext>
            </a:extLst>
          </p:cNvPr>
          <p:cNvCxnSpPr>
            <a:cxnSpLocks/>
          </p:cNvCxnSpPr>
          <p:nvPr/>
        </p:nvCxnSpPr>
        <p:spPr>
          <a:xfrm>
            <a:off x="7845058" y="3065730"/>
            <a:ext cx="872222" cy="72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0BB891-6EF1-43DB-9B23-2FF9F218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94" y="3933336"/>
            <a:ext cx="3701652" cy="2082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3AD9E0-8B95-433C-80BE-59C0B6E1CBB5}"/>
              </a:ext>
            </a:extLst>
          </p:cNvPr>
          <p:cNvSpPr txBox="1"/>
          <p:nvPr/>
        </p:nvSpPr>
        <p:spPr>
          <a:xfrm>
            <a:off x="8513971" y="6169065"/>
            <a:ext cx="201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WEATHER NEWS</a:t>
            </a:r>
          </a:p>
        </p:txBody>
      </p:sp>
    </p:spTree>
    <p:extLst>
      <p:ext uri="{BB962C8B-B14F-4D97-AF65-F5344CB8AC3E}">
        <p14:creationId xmlns:p14="http://schemas.microsoft.com/office/powerpoint/2010/main" val="3655224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44B501-5DE1-46D9-B449-400C46FE1425}">
  <ds:schemaRefs>
    <ds:schemaRef ds:uri="http://schemas.microsoft.com/sharepoint/v3"/>
    <ds:schemaRef ds:uri="http://purl.org/dc/dcmitype/"/>
    <ds:schemaRef ds:uri="71af3243-3dd4-4a8d-8c0d-dd76da1f02a5"/>
    <ds:schemaRef ds:uri="http://purl.org/dc/elements/1.1/"/>
    <ds:schemaRef ds:uri="http://schemas.microsoft.com/office/2006/metadata/properties"/>
    <ds:schemaRef ds:uri="16c05727-aa75-4e4a-9b5f-8a80a1165891"/>
    <ds:schemaRef ds:uri="http://www.w3.org/XML/1998/namespace"/>
    <ds:schemaRef ds:uri="230e9df3-be65-4c73-a93b-d1236ebd677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2A44EB6-3BD3-4FF9-B8D1-D973C54C3ED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7DD0DBF-30B2-4FC6-A5E7-8374DC7180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232</TotalTime>
  <Words>521</Words>
  <Application>Microsoft Office PowerPoint</Application>
  <PresentationFormat>Widescreen</PresentationFormat>
  <Paragraphs>99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Circular</vt:lpstr>
      <vt:lpstr>Segoe UI</vt:lpstr>
      <vt:lpstr>Segoe UI Semibold</vt:lpstr>
      <vt:lpstr>Times New Roman</vt:lpstr>
      <vt:lpstr>Wingdings</vt:lpstr>
      <vt:lpstr>Office Theme</vt:lpstr>
      <vt:lpstr>Green Help</vt:lpstr>
      <vt:lpstr>PowerPoint Presentation</vt:lpstr>
      <vt:lpstr>IDEOLOGY</vt:lpstr>
      <vt:lpstr>User Interaction, Data Collection and Usage</vt:lpstr>
      <vt:lpstr>Web Application Comprises </vt:lpstr>
      <vt:lpstr>GLIMPS OF THE PROJECT</vt:lpstr>
      <vt:lpstr>Review II</vt:lpstr>
      <vt:lpstr>PowerPoint Presentation</vt:lpstr>
      <vt:lpstr>WEB APPLICATION STRUCTURE</vt:lpstr>
      <vt:lpstr>Ways of Collecting Data from User</vt:lpstr>
      <vt:lpstr>Ahead in Green Help Project</vt:lpstr>
      <vt:lpstr>FINAL REVIEW</vt:lpstr>
      <vt:lpstr>PowerPoint Presentation</vt:lpstr>
      <vt:lpstr>Lists of APIs used in the Project</vt:lpstr>
      <vt:lpstr>Screenshots of Codes</vt:lpstr>
      <vt:lpstr>Screenshots of the project</vt:lpstr>
      <vt:lpstr>Demo Video</vt:lpstr>
      <vt:lpstr>Links of the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Help</dc:title>
  <dc:creator>20BCE10613</dc:creator>
  <cp:lastModifiedBy>20BCE10613</cp:lastModifiedBy>
  <cp:revision>11</cp:revision>
  <dcterms:created xsi:type="dcterms:W3CDTF">2021-10-05T17:49:53Z</dcterms:created>
  <dcterms:modified xsi:type="dcterms:W3CDTF">2021-12-09T13:38:02Z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